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notesMasterIdLst>
    <p:notesMasterId r:id="rId23"/>
  </p:notesMasterIdLst>
  <p:sldIdLst>
    <p:sldId id="323" r:id="rId3"/>
    <p:sldId id="315" r:id="rId4"/>
    <p:sldId id="294" r:id="rId5"/>
    <p:sldId id="295" r:id="rId6"/>
    <p:sldId id="296" r:id="rId7"/>
    <p:sldId id="297" r:id="rId8"/>
    <p:sldId id="289" r:id="rId9"/>
    <p:sldId id="316" r:id="rId10"/>
    <p:sldId id="320" r:id="rId11"/>
    <p:sldId id="321" r:id="rId12"/>
    <p:sldId id="298" r:id="rId13"/>
    <p:sldId id="310" r:id="rId14"/>
    <p:sldId id="311" r:id="rId15"/>
    <p:sldId id="317" r:id="rId16"/>
    <p:sldId id="264" r:id="rId17"/>
    <p:sldId id="265" r:id="rId18"/>
    <p:sldId id="325" r:id="rId19"/>
    <p:sldId id="263" r:id="rId20"/>
    <p:sldId id="312" r:id="rId21"/>
    <p:sldId id="324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49" autoAdjust="0"/>
    <p:restoredTop sz="88802" autoAdjust="0"/>
  </p:normalViewPr>
  <p:slideViewPr>
    <p:cSldViewPr>
      <p:cViewPr varScale="1">
        <p:scale>
          <a:sx n="76" d="100"/>
          <a:sy n="76" d="100"/>
        </p:scale>
        <p:origin x="2296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6B6202-BF5C-4028-B505-834E1EA793C3}" type="datetimeFigureOut">
              <a:rPr lang="en-US" smtClean="0"/>
              <a:t>10/21/16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2298D-CDEE-4595-BC60-989D95478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016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Relationship Id="rId3" Type="http://schemas.openxmlformats.org/officeDocument/2006/relationships/hyperlink" Target="http://www.flickr.com/photos/dieselbug2007/414348333/sizes/l/in/photostream/" TargetMode="Externa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Relationship Id="rId3" Type="http://schemas.openxmlformats.org/officeDocument/2006/relationships/hyperlink" Target="http://www.flickr.com/photos/marklincoln/5435427346/sizes/o/in/photostream/" TargetMode="Externa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41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3"/>
              </a:rPr>
              <a:t>http://www.flickr.com/photos/dieselbug2007/414348333/sizes/l/in/photostream/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11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3"/>
              </a:rPr>
              <a:t>http://www.flickr.com/photos/marklincoln/5435427346/sizes/o/in/photostream/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582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http://www.flickr.com/photos/nasahqphoto/6881364014/sizes/l/in/photostream/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41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41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ttps://www.flickr.com/photos/plenty/3360322975/in/photolist-8Gr2P8-67WwX2-aqSegk-4VsfA7-kt7CB-81U3gV-8HWE8N-797Gsi-iDZbuk-CLofj-6tnQpE-81aXPr-Cok9U-8iykgq-6x44US-53rB7P-Kq7Q-6GaRg2-9wNUt-ta4iM-6xn4ys-7jVnGd-938KAK-9JKQF4-fCzVVf-cFMzho-cFMxvE-cFMEBQ-cFMuzA-cFMCD5-cFMLky-cFMDCN-cFMByf-cFMvP3-cFMywY-cFMG6E-cFMJNb-cFMvg3-cFMNdu-cFMKCS-cFMMem-cFMAj3-ALcWD-E5SQ6-BgMkr-sXpX-9SKSe1-cFMwFj-cFMHK7-5vCiXQ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57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542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932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10/21/16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064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10/21/16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830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10/21/16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01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10/21/16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276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10/21/16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950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10/21/16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6467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10/21/16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053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10/21/16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488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10/21/16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9335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10/21/16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8443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10/21/16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049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10/21/16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4869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10/21/16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5454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10/21/16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0009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10/21/16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590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10/21/16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96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10/21/16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414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10/21/16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01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10/21/16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701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10/21/16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31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10/21/16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30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10/21/16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51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6D43A-3188-44A4-9C01-A6AB22738397}" type="datetimeFigureOut">
              <a:rPr lang="en-US" smtClean="0"/>
              <a:t>10/21/16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57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10/21/16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963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itle 1"/>
          <p:cNvSpPr>
            <a:spLocks noGrp="1"/>
          </p:cNvSpPr>
          <p:nvPr>
            <p:ph type="ctrTitle"/>
          </p:nvPr>
        </p:nvSpPr>
        <p:spPr>
          <a:xfrm>
            <a:off x="0" y="990600"/>
            <a:ext cx="9144000" cy="1470025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Level-Up Your Test-</a:t>
            </a:r>
            <a:r>
              <a:rPr lang="en-US" sz="5400" dirty="0" err="1">
                <a:solidFill>
                  <a:schemeClr val="bg1"/>
                </a:solidFill>
              </a:rPr>
              <a:t>fu</a:t>
            </a:r>
            <a:r>
              <a:rPr lang="en-US" sz="5400" dirty="0">
                <a:solidFill>
                  <a:schemeClr val="bg1"/>
                </a:solidFill>
              </a:rPr>
              <a:t> with BDD and </a:t>
            </a:r>
            <a:r>
              <a:rPr lang="en-US" sz="5400" dirty="0" err="1">
                <a:solidFill>
                  <a:schemeClr val="bg1"/>
                </a:solidFill>
              </a:rPr>
              <a:t>SpecFlow</a:t>
            </a:r>
            <a:endParaRPr lang="en-US" altLang="en-US" sz="5400" dirty="0" smtClean="0">
              <a:solidFill>
                <a:schemeClr val="bg1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0" y="3124200"/>
            <a:ext cx="9144000" cy="28956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James </a:t>
            </a: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Bender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Product Manager, </a:t>
            </a:r>
            <a:r>
              <a:rPr lang="en-US" sz="4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Infragistics</a:t>
            </a:r>
            <a:endParaRPr lang="en-US" sz="4000" dirty="0" smtClean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www.IgniteUI.com</a:t>
            </a:r>
            <a:endParaRPr lang="en-US" sz="4000" dirty="0" smtClean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@</a:t>
            </a:r>
            <a:r>
              <a:rPr lang="en-US" sz="4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JamesBender</a:t>
            </a:r>
            <a:endParaRPr lang="en-US" dirty="0">
              <a:solidFill>
                <a:schemeClr val="bg1"/>
              </a:solidFill>
              <a:latin typeface="Arial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sz="2400" dirty="0">
              <a:solidFill>
                <a:schemeClr val="bg1"/>
              </a:solidFill>
              <a:latin typeface="Times New Roman" pitchFamily="84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8835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741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4800" y="304800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That’s not what </a:t>
            </a:r>
            <a:r>
              <a:rPr lang="en-US" sz="2400" b="1" i="1" dirty="0" smtClean="0">
                <a:solidFill>
                  <a:schemeClr val="bg1"/>
                </a:solidFill>
              </a:rPr>
              <a:t>I</a:t>
            </a:r>
            <a:r>
              <a:rPr lang="en-US" sz="2400" b="1" dirty="0" smtClean="0">
                <a:solidFill>
                  <a:schemeClr val="bg1"/>
                </a:solidFill>
              </a:rPr>
              <a:t> would have named it…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00" y="2057400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You shouldn’t use </a:t>
            </a:r>
            <a:r>
              <a:rPr lang="en-US" sz="2400" b="1" i="1" dirty="0" smtClean="0">
                <a:solidFill>
                  <a:schemeClr val="bg1"/>
                </a:solidFill>
              </a:rPr>
              <a:t>that</a:t>
            </a:r>
            <a:r>
              <a:rPr lang="en-US" sz="2400" b="1" dirty="0" smtClean="0">
                <a:solidFill>
                  <a:schemeClr val="bg1"/>
                </a:solidFill>
              </a:rPr>
              <a:t> tool for this…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83" y="3429000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That’s not how your work flow is supposed to be.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86400" y="4267200"/>
            <a:ext cx="3657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That is </a:t>
            </a:r>
            <a:r>
              <a:rPr lang="en-US" sz="4000" b="1" i="1" dirty="0" smtClean="0">
                <a:solidFill>
                  <a:schemeClr val="bg1"/>
                </a:solidFill>
              </a:rPr>
              <a:t>not</a:t>
            </a:r>
            <a:r>
              <a:rPr lang="en-US" sz="4000" b="1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sz="4000" b="1" dirty="0" smtClean="0">
                <a:solidFill>
                  <a:schemeClr val="bg1"/>
                </a:solidFill>
              </a:rPr>
              <a:t>how you’re supposed to do this!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42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chemeClr val="bg1"/>
                </a:solidFill>
              </a:rPr>
              <a:t>Demo: Tic-Tac-Toe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447800"/>
            <a:ext cx="8229600" cy="452596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Create a library to determine the winner of a Tic-Tac-Toe game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Input is a multidimensional array of string: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string[3, 3] {   {' ', ' ', ' '},</a:t>
            </a:r>
          </a:p>
          <a:p>
            <a:pPr marL="377190" lvl="1" indent="0">
              <a:buFont typeface="Arial" pitchFamily="34" charset="0"/>
              <a:buNone/>
            </a:pPr>
            <a:r>
              <a:rPr lang="en-US" dirty="0" smtClean="0">
                <a:solidFill>
                  <a:schemeClr val="bg1"/>
                </a:solidFill>
              </a:rPr>
              <a:t>			{' ', ' ', ' '},</a:t>
            </a:r>
          </a:p>
          <a:p>
            <a:pPr marL="377190" lvl="1" indent="0">
              <a:buFont typeface="Arial" pitchFamily="34" charset="0"/>
              <a:buNone/>
            </a:pPr>
            <a:r>
              <a:rPr lang="en-US" dirty="0" smtClean="0">
                <a:solidFill>
                  <a:schemeClr val="bg1"/>
                </a:solidFill>
              </a:rPr>
              <a:t>			{' ', ' ', ' '} };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Returns the winner token (X || O) as a string or an empty string in </a:t>
            </a:r>
            <a:r>
              <a:rPr lang="en-US" dirty="0" smtClean="0">
                <a:solidFill>
                  <a:schemeClr val="bg1"/>
                </a:solidFill>
              </a:rPr>
              <a:t>there is no winner yet or “</a:t>
            </a:r>
            <a:r>
              <a:rPr lang="en-US" dirty="0" err="1" smtClean="0">
                <a:solidFill>
                  <a:schemeClr val="bg1"/>
                </a:solidFill>
              </a:rPr>
              <a:t>dr</a:t>
            </a:r>
            <a:r>
              <a:rPr lang="en-US" smtClean="0">
                <a:solidFill>
                  <a:schemeClr val="bg1"/>
                </a:solidFill>
              </a:rPr>
              <a:t>” in the </a:t>
            </a:r>
            <a:r>
              <a:rPr lang="en-US" dirty="0" smtClean="0">
                <a:solidFill>
                  <a:schemeClr val="bg1"/>
                </a:solidFill>
              </a:rPr>
              <a:t>rare case of a draw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59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chemeClr val="bg1"/>
                </a:solidFill>
              </a:rPr>
              <a:t>Supporting Concepts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676400"/>
            <a:ext cx="8229600" cy="4297363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smtClean="0">
                <a:solidFill>
                  <a:schemeClr val="bg1"/>
                </a:solidFill>
              </a:rPr>
              <a:t>Mocking</a:t>
            </a:r>
          </a:p>
          <a:p>
            <a:pPr marL="0" indent="0">
              <a:buFont typeface="Arial" pitchFamily="34" charset="0"/>
              <a:buNone/>
            </a:pPr>
            <a:endParaRPr lang="en-US" sz="6000" smtClean="0">
              <a:solidFill>
                <a:schemeClr val="bg1"/>
              </a:solidFill>
            </a:endParaRPr>
          </a:p>
          <a:p>
            <a:r>
              <a:rPr lang="en-US" sz="6000" smtClean="0">
                <a:solidFill>
                  <a:schemeClr val="bg1"/>
                </a:solidFill>
              </a:rPr>
              <a:t>Dependency Injection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3400" y="1828800"/>
            <a:ext cx="40386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" y="3962400"/>
            <a:ext cx="83058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685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203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Cost of fixing a defect and when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86" y="1752601"/>
            <a:ext cx="8499229" cy="4419599"/>
          </a:xfrm>
        </p:spPr>
      </p:pic>
    </p:spTree>
    <p:extLst>
      <p:ext uri="{BB962C8B-B14F-4D97-AF65-F5344CB8AC3E}">
        <p14:creationId xmlns:p14="http://schemas.microsoft.com/office/powerpoint/2010/main" val="369248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MS &amp; IBM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03" y="1562894"/>
            <a:ext cx="8550595" cy="4609305"/>
          </a:xfrm>
        </p:spPr>
      </p:pic>
    </p:spTree>
    <p:extLst>
      <p:ext uri="{BB962C8B-B14F-4D97-AF65-F5344CB8AC3E}">
        <p14:creationId xmlns:p14="http://schemas.microsoft.com/office/powerpoint/2010/main" val="286951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217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588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chemeClr val="bg1"/>
                </a:solidFill>
              </a:rPr>
              <a:t>Next Actions..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4478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Look at a the different mocking frameworks and dependency injection frameworks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Start by writing tests for new features and defects</a:t>
            </a:r>
          </a:p>
        </p:txBody>
      </p:sp>
    </p:spTree>
    <p:extLst>
      <p:ext uri="{BB962C8B-B14F-4D97-AF65-F5344CB8AC3E}">
        <p14:creationId xmlns:p14="http://schemas.microsoft.com/office/powerpoint/2010/main" val="2776638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28600" y="304800"/>
            <a:ext cx="4495800" cy="594359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7200" b="1" i="1" dirty="0" smtClean="0">
                <a:solidFill>
                  <a:srgbClr val="FF0000"/>
                </a:solidFill>
              </a:rPr>
              <a:t>Another</a:t>
            </a:r>
            <a:r>
              <a:rPr lang="en-US" sz="7200" b="1" dirty="0" smtClean="0">
                <a:solidFill>
                  <a:srgbClr val="FF0000"/>
                </a:solidFill>
              </a:rPr>
              <a:t> unit testing framework?! </a:t>
            </a:r>
          </a:p>
          <a:p>
            <a:pPr marL="0" indent="0">
              <a:buNone/>
            </a:pPr>
            <a:endParaRPr lang="en-US" sz="72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7200" b="1" dirty="0" smtClean="0">
                <a:solidFill>
                  <a:srgbClr val="FF0000"/>
                </a:solidFill>
              </a:rPr>
              <a:t>Really?</a:t>
            </a:r>
          </a:p>
          <a:p>
            <a:pPr marL="0" indent="0">
              <a:buNone/>
            </a:pPr>
            <a:endParaRPr lang="en-US" sz="72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7200" b="1" dirty="0" smtClean="0">
                <a:solidFill>
                  <a:srgbClr val="FF0000"/>
                </a:solidFill>
              </a:rPr>
              <a:t>REALLLLYYYYY?</a:t>
            </a:r>
          </a:p>
          <a:p>
            <a:pPr marL="0" indent="0">
              <a:buNone/>
            </a:pPr>
            <a:endParaRPr lang="en-US" sz="72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7200" b="1" dirty="0" smtClean="0">
                <a:solidFill>
                  <a:srgbClr val="FF0000"/>
                </a:solidFill>
              </a:rPr>
              <a:t>I already do TDD, so…….</a:t>
            </a:r>
            <a:endParaRPr lang="en-US" sz="7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240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 txBox="1">
            <a:spLocks/>
          </p:cNvSpPr>
          <p:nvPr/>
        </p:nvSpPr>
        <p:spPr bwMode="auto">
          <a:xfrm>
            <a:off x="-76200" y="838200"/>
            <a:ext cx="49339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 b="0">
                <a:solidFill>
                  <a:srgbClr val="FFFFFF"/>
                </a:solidFill>
              </a:rPr>
              <a:t>Want to learn more?</a:t>
            </a:r>
          </a:p>
        </p:txBody>
      </p:sp>
      <p:pic>
        <p:nvPicPr>
          <p:cNvPr id="57346" name="Picture 2" descr="http://1.bp.blogspot.com/-aEQOrFLLwyc/TeRO283D-7I/AAAAAAAAFvI/64-L2LTynzg/s1600/Professional%2BTest%2BDriven%2BDevelopment%2Bwith%2BC%25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00200"/>
            <a:ext cx="379095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7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 b="0">
                <a:solidFill>
                  <a:srgbClr val="FFFFFF"/>
                </a:solidFill>
              </a:rPr>
              <a:t>Thank you!</a:t>
            </a:r>
          </a:p>
        </p:txBody>
      </p:sp>
      <p:sp>
        <p:nvSpPr>
          <p:cNvPr id="57348" name="Rectangle 3"/>
          <p:cNvSpPr txBox="1">
            <a:spLocks noChangeArrowheads="1"/>
          </p:cNvSpPr>
          <p:nvPr/>
        </p:nvSpPr>
        <p:spPr bwMode="auto">
          <a:xfrm>
            <a:off x="41148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0">
                <a:solidFill>
                  <a:srgbClr val="FFFFFF"/>
                </a:solidFill>
              </a:rPr>
              <a:t>www.IgniteUI.com</a:t>
            </a:r>
          </a:p>
          <a:p>
            <a:pPr eaLnBrk="1" hangingPunct="1"/>
            <a:r>
              <a:rPr lang="en-US" altLang="en-US" b="0">
                <a:solidFill>
                  <a:srgbClr val="FFFFFF"/>
                </a:solidFill>
              </a:rPr>
              <a:t>www.JamesCBender.com</a:t>
            </a:r>
          </a:p>
          <a:p>
            <a:pPr eaLnBrk="1" hangingPunct="1"/>
            <a:r>
              <a:rPr lang="en-US" altLang="en-US" b="0">
                <a:solidFill>
                  <a:srgbClr val="FFFFFF"/>
                </a:solidFill>
              </a:rPr>
              <a:t>github.com/JamesBender</a:t>
            </a:r>
          </a:p>
          <a:p>
            <a:pPr eaLnBrk="1" hangingPunct="1"/>
            <a:r>
              <a:rPr lang="en-US" altLang="en-US" b="0">
                <a:solidFill>
                  <a:srgbClr val="FFFFFF"/>
                </a:solidFill>
              </a:rPr>
              <a:t>james@jamescbender.com</a:t>
            </a:r>
          </a:p>
          <a:p>
            <a:pPr eaLnBrk="1" hangingPunct="1"/>
            <a:r>
              <a:rPr lang="en-US" altLang="en-US" b="0">
                <a:solidFill>
                  <a:srgbClr val="FFFFFF"/>
                </a:solidFill>
              </a:rPr>
              <a:t>Twitter: @JamesBender</a:t>
            </a:r>
          </a:p>
          <a:p>
            <a:pPr eaLnBrk="1" hangingPunct="1"/>
            <a:r>
              <a:rPr lang="en-US" altLang="en-US" b="0">
                <a:solidFill>
                  <a:srgbClr val="FFFFFF"/>
                </a:solidFill>
              </a:rPr>
              <a:t>hallwayconversations.com</a:t>
            </a:r>
          </a:p>
        </p:txBody>
      </p:sp>
    </p:spTree>
    <p:extLst>
      <p:ext uri="{BB962C8B-B14F-4D97-AF65-F5344CB8AC3E}">
        <p14:creationId xmlns:p14="http://schemas.microsoft.com/office/powerpoint/2010/main" val="96964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20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604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764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902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0" b="-6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838200"/>
            <a:ext cx="3451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FF00"/>
                </a:solidFill>
              </a:rPr>
              <a:t>Test Driven Development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67901" y="691487"/>
            <a:ext cx="2667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FF00"/>
                </a:solidFill>
              </a:rPr>
              <a:t>AND BEYOND!!</a:t>
            </a:r>
            <a:endParaRPr lang="en-US" sz="4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02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2577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 smtClean="0">
                <a:solidFill>
                  <a:schemeClr val="bg1"/>
                </a:solidFill>
              </a:rPr>
              <a:t>Behavior Driven Development (BDD)</a:t>
            </a:r>
          </a:p>
          <a:p>
            <a:pPr marL="0" indent="0" algn="ctr">
              <a:buNone/>
            </a:pPr>
            <a:endParaRPr lang="en-US" sz="5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5400" dirty="0" smtClean="0">
                <a:solidFill>
                  <a:schemeClr val="bg1"/>
                </a:solidFill>
              </a:rPr>
              <a:t>Acceptance Test Driven Development (ATDD)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79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684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18301</TotalTime>
  <Words>192</Words>
  <Application>Microsoft Macintosh PowerPoint</Application>
  <PresentationFormat>On-screen Show (4:3)</PresentationFormat>
  <Paragraphs>58</Paragraphs>
  <Slides>20</Slides>
  <Notes>8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Calibri</vt:lpstr>
      <vt:lpstr>ＭＳ Ｐゴシック</vt:lpstr>
      <vt:lpstr>Times New Roman</vt:lpstr>
      <vt:lpstr>Arial</vt:lpstr>
      <vt:lpstr>Office Theme</vt:lpstr>
      <vt:lpstr>2_Office Theme</vt:lpstr>
      <vt:lpstr>Level-Up Your Test-fu with BDD and SpecFlow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Cost of fixing a defect and when</vt:lpstr>
      <vt:lpstr>MS &amp; IBM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</dc:creator>
  <cp:lastModifiedBy>James Bender</cp:lastModifiedBy>
  <cp:revision>126</cp:revision>
  <dcterms:created xsi:type="dcterms:W3CDTF">2010-09-25T15:53:03Z</dcterms:created>
  <dcterms:modified xsi:type="dcterms:W3CDTF">2016-10-21T21:07:26Z</dcterms:modified>
</cp:coreProperties>
</file>